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64" r:id="rId3"/>
    <p:sldId id="276" r:id="rId4"/>
    <p:sldId id="259" r:id="rId5"/>
    <p:sldId id="277" r:id="rId6"/>
    <p:sldId id="275" r:id="rId7"/>
    <p:sldId id="260" r:id="rId8"/>
    <p:sldId id="257" r:id="rId9"/>
    <p:sldId id="268" r:id="rId10"/>
    <p:sldId id="269" r:id="rId11"/>
    <p:sldId id="270" r:id="rId12"/>
    <p:sldId id="271" r:id="rId13"/>
    <p:sldId id="272" r:id="rId14"/>
    <p:sldId id="273" r:id="rId15"/>
    <p:sldId id="274" r:id="rId16"/>
    <p:sldId id="266" r:id="rId17"/>
    <p:sldId id="265" r:id="rId18"/>
    <p:sldId id="261" r:id="rId19"/>
    <p:sldId id="267"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ee Young" initials="CY" lastIdx="1" clrIdx="0">
    <p:extLst>
      <p:ext uri="{19B8F6BF-5375-455C-9EA6-DF929625EA0E}">
        <p15:presenceInfo xmlns:p15="http://schemas.microsoft.com/office/powerpoint/2012/main" userId="86a67f545126ce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629227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0894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3313091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1345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778686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C1C0A-FA44-4FD6-AC47-139D88E4D9B2}"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3158286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8C1C0A-FA44-4FD6-AC47-139D88E4D9B2}"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57347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068288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379400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46468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8C1C0A-FA44-4FD6-AC47-139D88E4D9B2}" type="datetimeFigureOut">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73515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745887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8C1C0A-FA44-4FD6-AC47-139D88E4D9B2}" type="datetimeFigureOut">
              <a:rPr lang="en-US" smtClean="0"/>
              <a:t>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95525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8C1C0A-FA44-4FD6-AC47-139D88E4D9B2}" type="datetimeFigureOut">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1996507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8C1C0A-FA44-4FD6-AC47-139D88E4D9B2}" type="datetimeFigureOut">
              <a:rPr lang="en-US" smtClean="0"/>
              <a:t>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84612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276836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8C1C0A-FA44-4FD6-AC47-139D88E4D9B2}" type="datetimeFigureOut">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C08FCD-4C9F-4AE8-AA5B-5692259DC8A7}" type="slidenum">
              <a:rPr lang="en-US" smtClean="0"/>
              <a:t>‹#›</a:t>
            </a:fld>
            <a:endParaRPr lang="en-US"/>
          </a:p>
        </p:txBody>
      </p:sp>
    </p:spTree>
    <p:extLst>
      <p:ext uri="{BB962C8B-B14F-4D97-AF65-F5344CB8AC3E}">
        <p14:creationId xmlns:p14="http://schemas.microsoft.com/office/powerpoint/2010/main" val="90067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A8C1C0A-FA44-4FD6-AC47-139D88E4D9B2}" type="datetimeFigureOut">
              <a:rPr lang="en-US" smtClean="0"/>
              <a:t>6/11/2020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0C08FCD-4C9F-4AE8-AA5B-5692259DC8A7}" type="slidenum">
              <a:rPr lang="en-US" smtClean="0"/>
              <a:t>‹#›</a:t>
            </a:fld>
            <a:endParaRPr lang="en-US"/>
          </a:p>
        </p:txBody>
      </p:sp>
    </p:spTree>
    <p:extLst>
      <p:ext uri="{BB962C8B-B14F-4D97-AF65-F5344CB8AC3E}">
        <p14:creationId xmlns:p14="http://schemas.microsoft.com/office/powerpoint/2010/main" val="22360545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Excel_Macro-Enabled_Worksheet.xlsm"/></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826B-CDDA-4912-AB08-59FB6B7D29AB}"/>
              </a:ext>
            </a:extLst>
          </p:cNvPr>
          <p:cNvSpPr>
            <a:spLocks noGrp="1"/>
          </p:cNvSpPr>
          <p:nvPr>
            <p:ph type="ctrTitle"/>
          </p:nvPr>
        </p:nvSpPr>
        <p:spPr>
          <a:xfrm>
            <a:off x="1135781" y="1122363"/>
            <a:ext cx="5896391" cy="2387600"/>
          </a:xfrm>
        </p:spPr>
        <p:txBody>
          <a:bodyPr>
            <a:normAutofit/>
          </a:bodyPr>
          <a:lstStyle/>
          <a:p>
            <a:r>
              <a:rPr lang="en-US" dirty="0"/>
              <a:t>Great Climates, Big Cities?</a:t>
            </a:r>
          </a:p>
        </p:txBody>
      </p:sp>
      <p:sp>
        <p:nvSpPr>
          <p:cNvPr id="3" name="Subtitle 2">
            <a:extLst>
              <a:ext uri="{FF2B5EF4-FFF2-40B4-BE49-F238E27FC236}">
                <a16:creationId xmlns:a16="http://schemas.microsoft.com/office/drawing/2014/main" id="{4F6C61AF-B188-4207-911D-1BD92E40089B}"/>
              </a:ext>
            </a:extLst>
          </p:cNvPr>
          <p:cNvSpPr>
            <a:spLocks noGrp="1"/>
          </p:cNvSpPr>
          <p:nvPr>
            <p:ph type="subTitle" idx="1"/>
          </p:nvPr>
        </p:nvSpPr>
        <p:spPr>
          <a:xfrm>
            <a:off x="1135781" y="3602038"/>
            <a:ext cx="5896391" cy="1655762"/>
          </a:xfrm>
        </p:spPr>
        <p:txBody>
          <a:bodyPr>
            <a:normAutofit/>
          </a:bodyPr>
          <a:lstStyle/>
          <a:p>
            <a:r>
              <a:rPr lang="en-US" dirty="0"/>
              <a:t>Kansas Populations: a look at wealth, weather, migration, and employment</a:t>
            </a:r>
          </a:p>
        </p:txBody>
      </p:sp>
      <p:pic>
        <p:nvPicPr>
          <p:cNvPr id="7" name="Graphic 6" descr="Sunset scene">
            <a:extLst>
              <a:ext uri="{FF2B5EF4-FFF2-40B4-BE49-F238E27FC236}">
                <a16:creationId xmlns:a16="http://schemas.microsoft.com/office/drawing/2014/main" id="{77343577-9D6E-407B-A101-0555A1F2F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8736" y="1488697"/>
            <a:ext cx="3402767" cy="340276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138659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FBC832-BED7-4B79-8554-8DD20AACA3A9}"/>
              </a:ext>
            </a:extLst>
          </p:cNvPr>
          <p:cNvPicPr>
            <a:picLocks noChangeAspect="1"/>
          </p:cNvPicPr>
          <p:nvPr/>
        </p:nvPicPr>
        <p:blipFill rotWithShape="1">
          <a:blip r:embed="rId2"/>
          <a:srcRect l="9062" t="34723" r="35469" b="29166"/>
          <a:stretch/>
        </p:blipFill>
        <p:spPr>
          <a:xfrm>
            <a:off x="5362818" y="25771"/>
            <a:ext cx="6762750" cy="2476501"/>
          </a:xfrm>
          <a:prstGeom prst="rect">
            <a:avLst/>
          </a:prstGeom>
        </p:spPr>
      </p:pic>
      <p:sp>
        <p:nvSpPr>
          <p:cNvPr id="7" name="TextBox 6">
            <a:extLst>
              <a:ext uri="{FF2B5EF4-FFF2-40B4-BE49-F238E27FC236}">
                <a16:creationId xmlns:a16="http://schemas.microsoft.com/office/drawing/2014/main" id="{0D6D0849-AE15-44CA-BC69-FA8481F0E4B1}"/>
              </a:ext>
            </a:extLst>
          </p:cNvPr>
          <p:cNvSpPr txBox="1"/>
          <p:nvPr/>
        </p:nvSpPr>
        <p:spPr>
          <a:xfrm>
            <a:off x="66432" y="1422430"/>
            <a:ext cx="5347233" cy="523220"/>
          </a:xfrm>
          <a:prstGeom prst="rect">
            <a:avLst/>
          </a:prstGeom>
          <a:noFill/>
        </p:spPr>
        <p:txBody>
          <a:bodyPr wrap="none" rtlCol="0">
            <a:spAutoFit/>
          </a:bodyPr>
          <a:lstStyle/>
          <a:p>
            <a:r>
              <a:rPr lang="en-US" sz="2800" dirty="0"/>
              <a:t>Import modules and passwords</a:t>
            </a:r>
          </a:p>
        </p:txBody>
      </p:sp>
      <p:sp>
        <p:nvSpPr>
          <p:cNvPr id="8" name="TextBox 7">
            <a:extLst>
              <a:ext uri="{FF2B5EF4-FFF2-40B4-BE49-F238E27FC236}">
                <a16:creationId xmlns:a16="http://schemas.microsoft.com/office/drawing/2014/main" id="{E7BB16EF-4FEC-4CE1-9180-2072613DE31E}"/>
              </a:ext>
            </a:extLst>
          </p:cNvPr>
          <p:cNvSpPr txBox="1"/>
          <p:nvPr/>
        </p:nvSpPr>
        <p:spPr>
          <a:xfrm>
            <a:off x="8235418" y="2479492"/>
            <a:ext cx="3956582" cy="1200329"/>
          </a:xfrm>
          <a:prstGeom prst="rect">
            <a:avLst/>
          </a:prstGeom>
          <a:noFill/>
        </p:spPr>
        <p:txBody>
          <a:bodyPr wrap="square" rtlCol="0">
            <a:spAutoFit/>
          </a:bodyPr>
          <a:lstStyle/>
          <a:p>
            <a:r>
              <a:rPr lang="en-US" sz="2400" dirty="0"/>
              <a:t>Read JSON file with list of every city in </a:t>
            </a:r>
            <a:r>
              <a:rPr lang="en-US" sz="2400" dirty="0" err="1"/>
              <a:t>OpenWeather</a:t>
            </a:r>
            <a:r>
              <a:rPr lang="en-US" sz="2400" dirty="0"/>
              <a:t> 5 day history data set</a:t>
            </a:r>
          </a:p>
        </p:txBody>
      </p:sp>
      <p:pic>
        <p:nvPicPr>
          <p:cNvPr id="11" name="Picture 10">
            <a:extLst>
              <a:ext uri="{FF2B5EF4-FFF2-40B4-BE49-F238E27FC236}">
                <a16:creationId xmlns:a16="http://schemas.microsoft.com/office/drawing/2014/main" id="{6EDC0E3C-B758-42AA-A02E-D121F396BF21}"/>
              </a:ext>
            </a:extLst>
          </p:cNvPr>
          <p:cNvPicPr>
            <a:picLocks noChangeAspect="1"/>
          </p:cNvPicPr>
          <p:nvPr/>
        </p:nvPicPr>
        <p:blipFill rotWithShape="1">
          <a:blip r:embed="rId3"/>
          <a:srcRect l="9551" t="27806" r="23462" b="37664"/>
          <a:stretch/>
        </p:blipFill>
        <p:spPr>
          <a:xfrm>
            <a:off x="23449" y="2571269"/>
            <a:ext cx="8167077" cy="2368051"/>
          </a:xfrm>
          <a:prstGeom prst="rect">
            <a:avLst/>
          </a:prstGeom>
        </p:spPr>
      </p:pic>
      <p:sp>
        <p:nvSpPr>
          <p:cNvPr id="9" name="Rectangle 8">
            <a:extLst>
              <a:ext uri="{FF2B5EF4-FFF2-40B4-BE49-F238E27FC236}">
                <a16:creationId xmlns:a16="http://schemas.microsoft.com/office/drawing/2014/main" id="{42AAB6AB-19C1-429B-9BAD-CEF5D4F70E92}"/>
              </a:ext>
            </a:extLst>
          </p:cNvPr>
          <p:cNvSpPr/>
          <p:nvPr/>
        </p:nvSpPr>
        <p:spPr>
          <a:xfrm>
            <a:off x="5800725" y="4133115"/>
            <a:ext cx="2400300" cy="790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83859BA3-1D19-4F40-B441-E1487E049681}"/>
              </a:ext>
            </a:extLst>
          </p:cNvPr>
          <p:cNvSpPr/>
          <p:nvPr/>
        </p:nvSpPr>
        <p:spPr>
          <a:xfrm>
            <a:off x="8284306" y="3617299"/>
            <a:ext cx="3532556" cy="2047697"/>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to separate “</a:t>
            </a:r>
            <a:r>
              <a:rPr lang="en-US" dirty="0" err="1"/>
              <a:t>coord</a:t>
            </a:r>
            <a:r>
              <a:rPr lang="en-US" dirty="0"/>
              <a:t>” into latitude and longitude</a:t>
            </a:r>
          </a:p>
        </p:txBody>
      </p:sp>
      <p:pic>
        <p:nvPicPr>
          <p:cNvPr id="12" name="Picture 11">
            <a:extLst>
              <a:ext uri="{FF2B5EF4-FFF2-40B4-BE49-F238E27FC236}">
                <a16:creationId xmlns:a16="http://schemas.microsoft.com/office/drawing/2014/main" id="{73279E35-AED3-4B43-9F8C-B67B8FADA2FF}"/>
              </a:ext>
            </a:extLst>
          </p:cNvPr>
          <p:cNvPicPr>
            <a:picLocks noChangeAspect="1"/>
          </p:cNvPicPr>
          <p:nvPr/>
        </p:nvPicPr>
        <p:blipFill rotWithShape="1">
          <a:blip r:embed="rId4"/>
          <a:srcRect l="8718" t="42735" r="27244" b="31168"/>
          <a:stretch/>
        </p:blipFill>
        <p:spPr>
          <a:xfrm>
            <a:off x="23448" y="5009651"/>
            <a:ext cx="7807570" cy="1789723"/>
          </a:xfrm>
          <a:prstGeom prst="rect">
            <a:avLst/>
          </a:prstGeom>
        </p:spPr>
      </p:pic>
      <p:sp>
        <p:nvSpPr>
          <p:cNvPr id="13" name="Arrow: Left 12">
            <a:extLst>
              <a:ext uri="{FF2B5EF4-FFF2-40B4-BE49-F238E27FC236}">
                <a16:creationId xmlns:a16="http://schemas.microsoft.com/office/drawing/2014/main" id="{72D4B1B6-DEA7-4594-B5BC-6D4B6B9E8FDD}"/>
              </a:ext>
            </a:extLst>
          </p:cNvPr>
          <p:cNvSpPr/>
          <p:nvPr/>
        </p:nvSpPr>
        <p:spPr>
          <a:xfrm>
            <a:off x="7901353" y="5455138"/>
            <a:ext cx="3681047" cy="1200329"/>
          </a:xfrm>
          <a:prstGeom prst="leftArrow">
            <a:avLst/>
          </a:prstGeom>
          <a:solidFill>
            <a:schemeClr val="accent2">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.apply(</a:t>
            </a:r>
            <a:r>
              <a:rPr lang="en-US" dirty="0" err="1"/>
              <a:t>pd.Series</a:t>
            </a:r>
            <a:r>
              <a:rPr lang="en-US" dirty="0"/>
              <a:t>) to convert dictionaries to series</a:t>
            </a:r>
          </a:p>
        </p:txBody>
      </p:sp>
      <p:cxnSp>
        <p:nvCxnSpPr>
          <p:cNvPr id="15" name="Straight Connector 14">
            <a:extLst>
              <a:ext uri="{FF2B5EF4-FFF2-40B4-BE49-F238E27FC236}">
                <a16:creationId xmlns:a16="http://schemas.microsoft.com/office/drawing/2014/main" id="{1A8E3D8F-849E-4703-925B-B5A5F3E03F48}"/>
              </a:ext>
            </a:extLst>
          </p:cNvPr>
          <p:cNvCxnSpPr/>
          <p:nvPr/>
        </p:nvCxnSpPr>
        <p:spPr>
          <a:xfrm>
            <a:off x="2289908" y="5455138"/>
            <a:ext cx="593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C79E96-F676-4BA7-A98B-EB3BF29AC3A6}"/>
              </a:ext>
            </a:extLst>
          </p:cNvPr>
          <p:cNvCxnSpPr/>
          <p:nvPr/>
        </p:nvCxnSpPr>
        <p:spPr>
          <a:xfrm>
            <a:off x="4138250" y="5459043"/>
            <a:ext cx="5939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83CDC9-F752-4FA5-ABB8-8560EEF1D140}"/>
              </a:ext>
            </a:extLst>
          </p:cNvPr>
          <p:cNvCxnSpPr>
            <a:cxnSpLocks/>
          </p:cNvCxnSpPr>
          <p:nvPr/>
        </p:nvCxnSpPr>
        <p:spPr>
          <a:xfrm>
            <a:off x="5025292" y="5673965"/>
            <a:ext cx="150055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E4C2EB-D425-4ADA-BA74-6B1FD4237EF8}"/>
              </a:ext>
            </a:extLst>
          </p:cNvPr>
          <p:cNvSpPr txBox="1"/>
          <p:nvPr/>
        </p:nvSpPr>
        <p:spPr>
          <a:xfrm>
            <a:off x="23448" y="0"/>
            <a:ext cx="3082126" cy="523220"/>
          </a:xfrm>
          <a:prstGeom prst="rect">
            <a:avLst/>
          </a:prstGeom>
          <a:noFill/>
        </p:spPr>
        <p:txBody>
          <a:bodyPr wrap="none" rtlCol="0">
            <a:spAutoFit/>
          </a:bodyPr>
          <a:lstStyle/>
          <a:p>
            <a:r>
              <a:rPr lang="en-US" sz="2800" dirty="0" err="1"/>
              <a:t>Jupyter</a:t>
            </a:r>
            <a:r>
              <a:rPr lang="en-US" sz="2800" dirty="0"/>
              <a:t> Notebook</a:t>
            </a:r>
          </a:p>
        </p:txBody>
      </p:sp>
    </p:spTree>
    <p:extLst>
      <p:ext uri="{BB962C8B-B14F-4D97-AF65-F5344CB8AC3E}">
        <p14:creationId xmlns:p14="http://schemas.microsoft.com/office/powerpoint/2010/main" val="30566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BAF012-08E9-46F9-95ED-EAD6482BC8AF}"/>
              </a:ext>
            </a:extLst>
          </p:cNvPr>
          <p:cNvPicPr>
            <a:picLocks noChangeAspect="1"/>
          </p:cNvPicPr>
          <p:nvPr/>
        </p:nvPicPr>
        <p:blipFill rotWithShape="1">
          <a:blip r:embed="rId2"/>
          <a:srcRect l="9615" t="28718" r="12500"/>
          <a:stretch/>
        </p:blipFill>
        <p:spPr>
          <a:xfrm>
            <a:off x="23445" y="24055"/>
            <a:ext cx="9495692" cy="4888523"/>
          </a:xfrm>
          <a:prstGeom prst="rect">
            <a:avLst/>
          </a:prstGeom>
        </p:spPr>
      </p:pic>
      <p:sp>
        <p:nvSpPr>
          <p:cNvPr id="4" name="TextBox 3">
            <a:extLst>
              <a:ext uri="{FF2B5EF4-FFF2-40B4-BE49-F238E27FC236}">
                <a16:creationId xmlns:a16="http://schemas.microsoft.com/office/drawing/2014/main" id="{53A54208-FE36-43A2-8F9B-737947128495}"/>
              </a:ext>
            </a:extLst>
          </p:cNvPr>
          <p:cNvSpPr txBox="1"/>
          <p:nvPr/>
        </p:nvSpPr>
        <p:spPr>
          <a:xfrm>
            <a:off x="8383220" y="542925"/>
            <a:ext cx="2409825" cy="369332"/>
          </a:xfrm>
          <a:prstGeom prst="rect">
            <a:avLst/>
          </a:prstGeom>
          <a:solidFill>
            <a:schemeClr val="accent2">
              <a:lumMod val="75000"/>
            </a:schemeClr>
          </a:solidFill>
        </p:spPr>
        <p:txBody>
          <a:bodyPr wrap="square" rtlCol="0">
            <a:spAutoFit/>
          </a:bodyPr>
          <a:lstStyle/>
          <a:p>
            <a:r>
              <a:rPr lang="en-US" dirty="0"/>
              <a:t>Find Kansas City, MO</a:t>
            </a:r>
          </a:p>
        </p:txBody>
      </p:sp>
      <p:sp>
        <p:nvSpPr>
          <p:cNvPr id="5" name="TextBox 4">
            <a:extLst>
              <a:ext uri="{FF2B5EF4-FFF2-40B4-BE49-F238E27FC236}">
                <a16:creationId xmlns:a16="http://schemas.microsoft.com/office/drawing/2014/main" id="{12F6A1FF-44E4-45E8-8080-2AD905FEA243}"/>
              </a:ext>
            </a:extLst>
          </p:cNvPr>
          <p:cNvSpPr txBox="1"/>
          <p:nvPr/>
        </p:nvSpPr>
        <p:spPr>
          <a:xfrm>
            <a:off x="7402145" y="2083355"/>
            <a:ext cx="3399692" cy="369332"/>
          </a:xfrm>
          <a:prstGeom prst="rect">
            <a:avLst/>
          </a:prstGeom>
          <a:solidFill>
            <a:schemeClr val="accent2">
              <a:lumMod val="75000"/>
            </a:schemeClr>
          </a:solidFill>
        </p:spPr>
        <p:txBody>
          <a:bodyPr wrap="square" rtlCol="0">
            <a:spAutoFit/>
          </a:bodyPr>
          <a:lstStyle/>
          <a:p>
            <a:r>
              <a:rPr lang="en-US" dirty="0"/>
              <a:t>Store coordinates in variables</a:t>
            </a:r>
          </a:p>
        </p:txBody>
      </p:sp>
      <p:sp>
        <p:nvSpPr>
          <p:cNvPr id="8" name="TextBox 7">
            <a:extLst>
              <a:ext uri="{FF2B5EF4-FFF2-40B4-BE49-F238E27FC236}">
                <a16:creationId xmlns:a16="http://schemas.microsoft.com/office/drawing/2014/main" id="{C7DE245E-A948-4099-B94C-4EBF6D4392CE}"/>
              </a:ext>
            </a:extLst>
          </p:cNvPr>
          <p:cNvSpPr txBox="1"/>
          <p:nvPr/>
        </p:nvSpPr>
        <p:spPr>
          <a:xfrm>
            <a:off x="6314829" y="4000131"/>
            <a:ext cx="4478216" cy="923330"/>
          </a:xfrm>
          <a:prstGeom prst="rect">
            <a:avLst/>
          </a:prstGeom>
          <a:solidFill>
            <a:schemeClr val="accent2">
              <a:lumMod val="75000"/>
            </a:schemeClr>
          </a:solidFill>
        </p:spPr>
        <p:txBody>
          <a:bodyPr wrap="square" rtlCol="0">
            <a:spAutoFit/>
          </a:bodyPr>
          <a:lstStyle/>
          <a:p>
            <a:r>
              <a:rPr lang="en-US" dirty="0"/>
              <a:t>Narrow list from US cities to only cities within +/- 0.5 deg latitude and longitude of KC, MO</a:t>
            </a:r>
          </a:p>
        </p:txBody>
      </p:sp>
      <p:sp>
        <p:nvSpPr>
          <p:cNvPr id="10" name="Rectangle 9">
            <a:extLst>
              <a:ext uri="{FF2B5EF4-FFF2-40B4-BE49-F238E27FC236}">
                <a16:creationId xmlns:a16="http://schemas.microsoft.com/office/drawing/2014/main" id="{1C9E57BA-80A2-4589-991A-5A901BB56729}"/>
              </a:ext>
            </a:extLst>
          </p:cNvPr>
          <p:cNvSpPr/>
          <p:nvPr/>
        </p:nvSpPr>
        <p:spPr>
          <a:xfrm>
            <a:off x="2414953" y="4345354"/>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CBE105-7E93-45FD-8F6D-CA656F26DBFC}"/>
              </a:ext>
            </a:extLst>
          </p:cNvPr>
          <p:cNvSpPr/>
          <p:nvPr/>
        </p:nvSpPr>
        <p:spPr>
          <a:xfrm>
            <a:off x="5318367" y="4341448"/>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7F9BFF-1F00-4725-8D1E-3B95C7AB8989}"/>
              </a:ext>
            </a:extLst>
          </p:cNvPr>
          <p:cNvSpPr/>
          <p:nvPr/>
        </p:nvSpPr>
        <p:spPr>
          <a:xfrm>
            <a:off x="4446955" y="4345360"/>
            <a:ext cx="617415" cy="296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C875D42F-2273-4BF0-998F-7D8BCE8D354C}"/>
              </a:ext>
            </a:extLst>
          </p:cNvPr>
          <p:cNvCxnSpPr/>
          <p:nvPr/>
        </p:nvCxnSpPr>
        <p:spPr>
          <a:xfrm>
            <a:off x="2836985" y="4638432"/>
            <a:ext cx="1125415" cy="97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BA7FDD-4E3E-417E-B3F2-C3B369F93D25}"/>
              </a:ext>
            </a:extLst>
          </p:cNvPr>
          <p:cNvCxnSpPr>
            <a:cxnSpLocks/>
            <a:stCxn id="12" idx="2"/>
          </p:cNvCxnSpPr>
          <p:nvPr/>
        </p:nvCxnSpPr>
        <p:spPr>
          <a:xfrm flipH="1">
            <a:off x="3962400" y="4642344"/>
            <a:ext cx="793263" cy="9691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3D638DB-E377-45E5-87DF-F212E6033F14}"/>
              </a:ext>
            </a:extLst>
          </p:cNvPr>
          <p:cNvCxnSpPr>
            <a:cxnSpLocks/>
          </p:cNvCxnSpPr>
          <p:nvPr/>
        </p:nvCxnSpPr>
        <p:spPr>
          <a:xfrm flipH="1">
            <a:off x="3962400" y="4638432"/>
            <a:ext cx="1674450" cy="97301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7929D7D-8D12-4C00-ADF8-2A5A42304DB4}"/>
              </a:ext>
            </a:extLst>
          </p:cNvPr>
          <p:cNvSpPr txBox="1"/>
          <p:nvPr/>
        </p:nvSpPr>
        <p:spPr>
          <a:xfrm>
            <a:off x="2125785" y="5627076"/>
            <a:ext cx="4243753" cy="1200329"/>
          </a:xfrm>
          <a:prstGeom prst="rect">
            <a:avLst/>
          </a:prstGeom>
          <a:solidFill>
            <a:schemeClr val="accent2">
              <a:lumMod val="75000"/>
            </a:schemeClr>
          </a:solidFill>
        </p:spPr>
        <p:txBody>
          <a:bodyPr wrap="square" rtlCol="0">
            <a:spAutoFit/>
          </a:bodyPr>
          <a:lstStyle/>
          <a:p>
            <a:r>
              <a:rPr lang="en-US" dirty="0"/>
              <a:t>Use name, </a:t>
            </a:r>
            <a:r>
              <a:rPr lang="en-US" dirty="0" err="1"/>
              <a:t>lon</a:t>
            </a:r>
            <a:r>
              <a:rPr lang="en-US" dirty="0"/>
              <a:t>, and </a:t>
            </a:r>
            <a:r>
              <a:rPr lang="en-US" dirty="0" err="1"/>
              <a:t>lat</a:t>
            </a:r>
            <a:r>
              <a:rPr lang="en-US" dirty="0"/>
              <a:t> data to query </a:t>
            </a:r>
            <a:r>
              <a:rPr lang="en-US" dirty="0" err="1"/>
              <a:t>OpenWeather</a:t>
            </a:r>
            <a:r>
              <a:rPr lang="en-US" dirty="0"/>
              <a:t> API for high temperatures over the last 5 days in KC, MO and the surrounding cities.</a:t>
            </a:r>
          </a:p>
        </p:txBody>
      </p:sp>
      <p:cxnSp>
        <p:nvCxnSpPr>
          <p:cNvPr id="22" name="Straight Connector 21">
            <a:extLst>
              <a:ext uri="{FF2B5EF4-FFF2-40B4-BE49-F238E27FC236}">
                <a16:creationId xmlns:a16="http://schemas.microsoft.com/office/drawing/2014/main" id="{EF6ABD14-2AF8-46FB-A662-D6FFEBAD7525}"/>
              </a:ext>
            </a:extLst>
          </p:cNvPr>
          <p:cNvCxnSpPr/>
          <p:nvPr/>
        </p:nvCxnSpPr>
        <p:spPr>
          <a:xfrm>
            <a:off x="2907323" y="218831"/>
            <a:ext cx="32043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ED0B47-BADF-48D0-92BD-BA6EBDD75F29}"/>
              </a:ext>
            </a:extLst>
          </p:cNvPr>
          <p:cNvCxnSpPr>
            <a:cxnSpLocks/>
          </p:cNvCxnSpPr>
          <p:nvPr/>
        </p:nvCxnSpPr>
        <p:spPr>
          <a:xfrm>
            <a:off x="2801815" y="2215662"/>
            <a:ext cx="42593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EDCFF67-D8FB-4F4A-8928-22E567E4A631}"/>
              </a:ext>
            </a:extLst>
          </p:cNvPr>
          <p:cNvCxnSpPr>
            <a:cxnSpLocks/>
          </p:cNvCxnSpPr>
          <p:nvPr/>
        </p:nvCxnSpPr>
        <p:spPr>
          <a:xfrm>
            <a:off x="2594708" y="3444630"/>
            <a:ext cx="3516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209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4A0DE-A9C4-4B93-A6D3-CBF5A60843DD}"/>
              </a:ext>
            </a:extLst>
          </p:cNvPr>
          <p:cNvPicPr>
            <a:picLocks noChangeAspect="1"/>
          </p:cNvPicPr>
          <p:nvPr/>
        </p:nvPicPr>
        <p:blipFill rotWithShape="1">
          <a:blip r:embed="rId2"/>
          <a:srcRect l="15625" t="34305" r="6719" b="8334"/>
          <a:stretch/>
        </p:blipFill>
        <p:spPr>
          <a:xfrm>
            <a:off x="0" y="0"/>
            <a:ext cx="9467850" cy="3933826"/>
          </a:xfrm>
          <a:prstGeom prst="rect">
            <a:avLst/>
          </a:prstGeom>
        </p:spPr>
      </p:pic>
      <p:pic>
        <p:nvPicPr>
          <p:cNvPr id="3" name="Picture 2">
            <a:extLst>
              <a:ext uri="{FF2B5EF4-FFF2-40B4-BE49-F238E27FC236}">
                <a16:creationId xmlns:a16="http://schemas.microsoft.com/office/drawing/2014/main" id="{08817699-D62D-4F60-82CD-9E7C58684914}"/>
              </a:ext>
            </a:extLst>
          </p:cNvPr>
          <p:cNvPicPr>
            <a:picLocks noChangeAspect="1"/>
          </p:cNvPicPr>
          <p:nvPr/>
        </p:nvPicPr>
        <p:blipFill rotWithShape="1">
          <a:blip r:embed="rId3"/>
          <a:srcRect l="15781" t="27500" r="6563"/>
          <a:stretch/>
        </p:blipFill>
        <p:spPr>
          <a:xfrm>
            <a:off x="2724150" y="1885950"/>
            <a:ext cx="9467850" cy="4972050"/>
          </a:xfrm>
          <a:prstGeom prst="rect">
            <a:avLst/>
          </a:prstGeom>
        </p:spPr>
      </p:pic>
      <p:sp>
        <p:nvSpPr>
          <p:cNvPr id="4" name="Arrow: Left 3">
            <a:extLst>
              <a:ext uri="{FF2B5EF4-FFF2-40B4-BE49-F238E27FC236}">
                <a16:creationId xmlns:a16="http://schemas.microsoft.com/office/drawing/2014/main" id="{0B1CBCE5-8AFD-4466-9F52-C7E5082F26D9}"/>
              </a:ext>
            </a:extLst>
          </p:cNvPr>
          <p:cNvSpPr/>
          <p:nvPr/>
        </p:nvSpPr>
        <p:spPr>
          <a:xfrm>
            <a:off x="6858000" y="54708"/>
            <a:ext cx="3458308" cy="1328615"/>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new </a:t>
            </a:r>
            <a:r>
              <a:rPr lang="en-US" dirty="0" err="1"/>
              <a:t>dataframe</a:t>
            </a:r>
            <a:r>
              <a:rPr lang="en-US" dirty="0"/>
              <a:t> to store weather data</a:t>
            </a:r>
          </a:p>
        </p:txBody>
      </p:sp>
      <p:sp>
        <p:nvSpPr>
          <p:cNvPr id="5" name="Arrow: Right 4">
            <a:extLst>
              <a:ext uri="{FF2B5EF4-FFF2-40B4-BE49-F238E27FC236}">
                <a16:creationId xmlns:a16="http://schemas.microsoft.com/office/drawing/2014/main" id="{4B89FE62-D661-487D-BD94-F8A897A281C3}"/>
              </a:ext>
            </a:extLst>
          </p:cNvPr>
          <p:cNvSpPr/>
          <p:nvPr/>
        </p:nvSpPr>
        <p:spPr>
          <a:xfrm>
            <a:off x="54709" y="2743204"/>
            <a:ext cx="3001108" cy="191476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a:t>
            </a:r>
            <a:r>
              <a:rPr lang="en-US" dirty="0" err="1"/>
              <a:t>OpenWeather</a:t>
            </a:r>
            <a:r>
              <a:rPr lang="en-US" dirty="0"/>
              <a:t> API data</a:t>
            </a:r>
          </a:p>
        </p:txBody>
      </p:sp>
      <p:cxnSp>
        <p:nvCxnSpPr>
          <p:cNvPr id="7" name="Straight Connector 6">
            <a:extLst>
              <a:ext uri="{FF2B5EF4-FFF2-40B4-BE49-F238E27FC236}">
                <a16:creationId xmlns:a16="http://schemas.microsoft.com/office/drawing/2014/main" id="{82ACDF43-2701-42C0-9571-BB08A6864F85}"/>
              </a:ext>
            </a:extLst>
          </p:cNvPr>
          <p:cNvCxnSpPr/>
          <p:nvPr/>
        </p:nvCxnSpPr>
        <p:spPr>
          <a:xfrm>
            <a:off x="5615355" y="2508738"/>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CCBCDF4-9850-4272-9F79-263B5002069C}"/>
              </a:ext>
            </a:extLst>
          </p:cNvPr>
          <p:cNvCxnSpPr>
            <a:cxnSpLocks/>
          </p:cNvCxnSpPr>
          <p:nvPr/>
        </p:nvCxnSpPr>
        <p:spPr>
          <a:xfrm>
            <a:off x="2724150" y="2106249"/>
            <a:ext cx="4410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5799CA-A582-4CD4-9CEF-78CA8C1EB5D3}"/>
              </a:ext>
            </a:extLst>
          </p:cNvPr>
          <p:cNvCxnSpPr>
            <a:cxnSpLocks/>
          </p:cNvCxnSpPr>
          <p:nvPr/>
        </p:nvCxnSpPr>
        <p:spPr>
          <a:xfrm>
            <a:off x="3110523" y="2684584"/>
            <a:ext cx="3673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CCFE582-CB58-4703-A37E-96B831CE0A45}"/>
              </a:ext>
            </a:extLst>
          </p:cNvPr>
          <p:cNvCxnSpPr>
            <a:cxnSpLocks/>
          </p:cNvCxnSpPr>
          <p:nvPr/>
        </p:nvCxnSpPr>
        <p:spPr>
          <a:xfrm>
            <a:off x="3098800" y="2876063"/>
            <a:ext cx="3673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DBAAFEA3-15DB-4379-9308-5B96FCD4FDF6}"/>
              </a:ext>
            </a:extLst>
          </p:cNvPr>
          <p:cNvSpPr/>
          <p:nvPr/>
        </p:nvSpPr>
        <p:spPr>
          <a:xfrm>
            <a:off x="8587154" y="2993292"/>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25EA665-E8FB-4429-B197-7E9D8D452AB7}"/>
              </a:ext>
            </a:extLst>
          </p:cNvPr>
          <p:cNvSpPr/>
          <p:nvPr/>
        </p:nvSpPr>
        <p:spPr>
          <a:xfrm>
            <a:off x="9505464" y="2997201"/>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21B6C1C-B5F4-48F5-96CA-B4E89CB18B51}"/>
              </a:ext>
            </a:extLst>
          </p:cNvPr>
          <p:cNvSpPr/>
          <p:nvPr/>
        </p:nvSpPr>
        <p:spPr>
          <a:xfrm>
            <a:off x="10848732" y="3000129"/>
            <a:ext cx="541215" cy="4357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39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742B22-6A50-461E-A8DC-B7A634D08EA4}"/>
              </a:ext>
            </a:extLst>
          </p:cNvPr>
          <p:cNvPicPr>
            <a:picLocks noChangeAspect="1"/>
          </p:cNvPicPr>
          <p:nvPr/>
        </p:nvPicPr>
        <p:blipFill rotWithShape="1">
          <a:blip r:embed="rId2"/>
          <a:srcRect l="8281" t="27361" r="12110" b="5277"/>
          <a:stretch/>
        </p:blipFill>
        <p:spPr>
          <a:xfrm>
            <a:off x="100012" y="618470"/>
            <a:ext cx="9705975" cy="4619626"/>
          </a:xfrm>
          <a:prstGeom prst="rect">
            <a:avLst/>
          </a:prstGeom>
        </p:spPr>
      </p:pic>
      <p:sp>
        <p:nvSpPr>
          <p:cNvPr id="3" name="TextBox 2">
            <a:extLst>
              <a:ext uri="{FF2B5EF4-FFF2-40B4-BE49-F238E27FC236}">
                <a16:creationId xmlns:a16="http://schemas.microsoft.com/office/drawing/2014/main" id="{89BD5464-A17C-4F1F-B442-22897DC3128F}"/>
              </a:ext>
            </a:extLst>
          </p:cNvPr>
          <p:cNvSpPr txBox="1"/>
          <p:nvPr/>
        </p:nvSpPr>
        <p:spPr>
          <a:xfrm>
            <a:off x="100012" y="85070"/>
            <a:ext cx="11991976" cy="461665"/>
          </a:xfrm>
          <a:prstGeom prst="rect">
            <a:avLst/>
          </a:prstGeom>
          <a:noFill/>
        </p:spPr>
        <p:txBody>
          <a:bodyPr wrap="square" rtlCol="0">
            <a:spAutoFit/>
          </a:bodyPr>
          <a:lstStyle/>
          <a:p>
            <a:r>
              <a:rPr lang="en-US" sz="2400" dirty="0"/>
              <a:t>Compare location and temperatures of each city to downtown Kansas City</a:t>
            </a:r>
          </a:p>
        </p:txBody>
      </p:sp>
      <p:sp>
        <p:nvSpPr>
          <p:cNvPr id="4" name="Arrow: Left 3">
            <a:extLst>
              <a:ext uri="{FF2B5EF4-FFF2-40B4-BE49-F238E27FC236}">
                <a16:creationId xmlns:a16="http://schemas.microsoft.com/office/drawing/2014/main" id="{8A2BCE8D-374A-477C-80C4-80D30FD2B92B}"/>
              </a:ext>
            </a:extLst>
          </p:cNvPr>
          <p:cNvSpPr/>
          <p:nvPr/>
        </p:nvSpPr>
        <p:spPr>
          <a:xfrm>
            <a:off x="9370646" y="618470"/>
            <a:ext cx="2647950"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Locate KC, MO within </a:t>
            </a:r>
            <a:r>
              <a:rPr lang="en-US" dirty="0" err="1"/>
              <a:t>dataframe</a:t>
            </a:r>
            <a:endParaRPr lang="en-US" dirty="0"/>
          </a:p>
        </p:txBody>
      </p:sp>
      <p:sp>
        <p:nvSpPr>
          <p:cNvPr id="6" name="Arrow: Left 5">
            <a:extLst>
              <a:ext uri="{FF2B5EF4-FFF2-40B4-BE49-F238E27FC236}">
                <a16:creationId xmlns:a16="http://schemas.microsoft.com/office/drawing/2014/main" id="{C1899A41-6BD9-483A-B99F-B02CF211C25D}"/>
              </a:ext>
            </a:extLst>
          </p:cNvPr>
          <p:cNvSpPr/>
          <p:nvPr/>
        </p:nvSpPr>
        <p:spPr>
          <a:xfrm>
            <a:off x="8001000" y="3309283"/>
            <a:ext cx="3255596"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distance using latitude and longitude</a:t>
            </a:r>
          </a:p>
        </p:txBody>
      </p:sp>
      <p:sp>
        <p:nvSpPr>
          <p:cNvPr id="7" name="Arrow: Left 6">
            <a:extLst>
              <a:ext uri="{FF2B5EF4-FFF2-40B4-BE49-F238E27FC236}">
                <a16:creationId xmlns:a16="http://schemas.microsoft.com/office/drawing/2014/main" id="{0D6FF61B-EFB0-4C85-983D-715BAB2999BB}"/>
              </a:ext>
            </a:extLst>
          </p:cNvPr>
          <p:cNvSpPr/>
          <p:nvPr/>
        </p:nvSpPr>
        <p:spPr>
          <a:xfrm>
            <a:off x="9588317" y="4199627"/>
            <a:ext cx="2503671" cy="1133719"/>
          </a:xfrm>
          <a:prstGeom prst="lef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change in temperature</a:t>
            </a:r>
          </a:p>
        </p:txBody>
      </p:sp>
      <p:cxnSp>
        <p:nvCxnSpPr>
          <p:cNvPr id="9" name="Straight Connector 8">
            <a:extLst>
              <a:ext uri="{FF2B5EF4-FFF2-40B4-BE49-F238E27FC236}">
                <a16:creationId xmlns:a16="http://schemas.microsoft.com/office/drawing/2014/main" id="{355DEE60-48BD-4E04-8DA8-F198869393C7}"/>
              </a:ext>
            </a:extLst>
          </p:cNvPr>
          <p:cNvCxnSpPr/>
          <p:nvPr/>
        </p:nvCxnSpPr>
        <p:spPr>
          <a:xfrm>
            <a:off x="5888160" y="3978030"/>
            <a:ext cx="752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B3D185-B4FA-4DFE-B7BB-E0236177CC07}"/>
              </a:ext>
            </a:extLst>
          </p:cNvPr>
          <p:cNvCxnSpPr/>
          <p:nvPr/>
        </p:nvCxnSpPr>
        <p:spPr>
          <a:xfrm>
            <a:off x="5895975" y="4195719"/>
            <a:ext cx="7524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4742ED-DEBA-4C65-A4F8-2BB176B69F32}"/>
              </a:ext>
            </a:extLst>
          </p:cNvPr>
          <p:cNvCxnSpPr>
            <a:cxnSpLocks/>
          </p:cNvCxnSpPr>
          <p:nvPr/>
        </p:nvCxnSpPr>
        <p:spPr>
          <a:xfrm>
            <a:off x="8537575" y="4579815"/>
            <a:ext cx="105074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78C2D24-1766-42B7-BF37-2777CBC763BB}"/>
              </a:ext>
            </a:extLst>
          </p:cNvPr>
          <p:cNvSpPr/>
          <p:nvPr/>
        </p:nvSpPr>
        <p:spPr>
          <a:xfrm>
            <a:off x="828431" y="1242646"/>
            <a:ext cx="1557582" cy="9612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482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437219C-1E97-41F5-9480-F5B3A16A5B4B}"/>
              </a:ext>
            </a:extLst>
          </p:cNvPr>
          <p:cNvPicPr>
            <a:picLocks noChangeAspect="1"/>
          </p:cNvPicPr>
          <p:nvPr/>
        </p:nvPicPr>
        <p:blipFill rotWithShape="1">
          <a:blip r:embed="rId2"/>
          <a:srcRect l="6095" t="32103" r="7734" b="27318"/>
          <a:stretch/>
        </p:blipFill>
        <p:spPr>
          <a:xfrm>
            <a:off x="109048" y="4158372"/>
            <a:ext cx="10506075" cy="2681553"/>
          </a:xfrm>
          <a:prstGeom prst="rect">
            <a:avLst/>
          </a:prstGeom>
        </p:spPr>
      </p:pic>
      <p:pic>
        <p:nvPicPr>
          <p:cNvPr id="12" name="Picture 11">
            <a:extLst>
              <a:ext uri="{FF2B5EF4-FFF2-40B4-BE49-F238E27FC236}">
                <a16:creationId xmlns:a16="http://schemas.microsoft.com/office/drawing/2014/main" id="{B1DEBD98-4120-452F-ABEE-C3DE3ED3E40F}"/>
              </a:ext>
            </a:extLst>
          </p:cNvPr>
          <p:cNvPicPr>
            <a:picLocks noChangeAspect="1"/>
          </p:cNvPicPr>
          <p:nvPr/>
        </p:nvPicPr>
        <p:blipFill rotWithShape="1">
          <a:blip r:embed="rId3"/>
          <a:srcRect l="8268" t="33276" r="6887" b="12251"/>
          <a:stretch/>
        </p:blipFill>
        <p:spPr>
          <a:xfrm>
            <a:off x="90976" y="440693"/>
            <a:ext cx="10344150" cy="3735754"/>
          </a:xfrm>
          <a:prstGeom prst="rect">
            <a:avLst/>
          </a:prstGeom>
        </p:spPr>
      </p:pic>
      <p:sp>
        <p:nvSpPr>
          <p:cNvPr id="3" name="TextBox 2">
            <a:extLst>
              <a:ext uri="{FF2B5EF4-FFF2-40B4-BE49-F238E27FC236}">
                <a16:creationId xmlns:a16="http://schemas.microsoft.com/office/drawing/2014/main" id="{5792775E-F9E0-469D-A2E6-9E00883D5E2B}"/>
              </a:ext>
            </a:extLst>
          </p:cNvPr>
          <p:cNvSpPr txBox="1"/>
          <p:nvPr/>
        </p:nvSpPr>
        <p:spPr>
          <a:xfrm>
            <a:off x="100012" y="-19705"/>
            <a:ext cx="11991976" cy="461665"/>
          </a:xfrm>
          <a:prstGeom prst="rect">
            <a:avLst/>
          </a:prstGeom>
          <a:noFill/>
        </p:spPr>
        <p:txBody>
          <a:bodyPr wrap="square" rtlCol="0">
            <a:spAutoFit/>
          </a:bodyPr>
          <a:lstStyle/>
          <a:p>
            <a:r>
              <a:rPr lang="en-US" sz="2400" dirty="0"/>
              <a:t>Calculate distance in miles of each city from Kansas City, MO</a:t>
            </a:r>
          </a:p>
        </p:txBody>
      </p:sp>
      <p:sp>
        <p:nvSpPr>
          <p:cNvPr id="4" name="TextBox 3">
            <a:extLst>
              <a:ext uri="{FF2B5EF4-FFF2-40B4-BE49-F238E27FC236}">
                <a16:creationId xmlns:a16="http://schemas.microsoft.com/office/drawing/2014/main" id="{BA0F78CD-2242-4BBE-B2FF-51FBE45C6917}"/>
              </a:ext>
            </a:extLst>
          </p:cNvPr>
          <p:cNvSpPr txBox="1"/>
          <p:nvPr/>
        </p:nvSpPr>
        <p:spPr>
          <a:xfrm>
            <a:off x="5505204" y="1304556"/>
            <a:ext cx="4478216" cy="646331"/>
          </a:xfrm>
          <a:prstGeom prst="rect">
            <a:avLst/>
          </a:prstGeom>
          <a:solidFill>
            <a:schemeClr val="accent2">
              <a:lumMod val="75000"/>
            </a:schemeClr>
          </a:solidFill>
        </p:spPr>
        <p:txBody>
          <a:bodyPr wrap="square" rtlCol="0">
            <a:spAutoFit/>
          </a:bodyPr>
          <a:lstStyle/>
          <a:p>
            <a:r>
              <a:rPr lang="en-US" dirty="0"/>
              <a:t>Equations to convert change in latitude and longitude to distance.</a:t>
            </a:r>
          </a:p>
        </p:txBody>
      </p:sp>
      <p:cxnSp>
        <p:nvCxnSpPr>
          <p:cNvPr id="6" name="Straight Connector 5">
            <a:extLst>
              <a:ext uri="{FF2B5EF4-FFF2-40B4-BE49-F238E27FC236}">
                <a16:creationId xmlns:a16="http://schemas.microsoft.com/office/drawing/2014/main" id="{BAB88574-2115-47B2-8871-39A7E6A83D98}"/>
              </a:ext>
            </a:extLst>
          </p:cNvPr>
          <p:cNvCxnSpPr/>
          <p:nvPr/>
        </p:nvCxnSpPr>
        <p:spPr>
          <a:xfrm>
            <a:off x="4497023" y="2827703"/>
            <a:ext cx="8570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BFBEFC-136B-49C2-814D-C0F96A70EC2F}"/>
              </a:ext>
            </a:extLst>
          </p:cNvPr>
          <p:cNvCxnSpPr>
            <a:cxnSpLocks/>
          </p:cNvCxnSpPr>
          <p:nvPr/>
        </p:nvCxnSpPr>
        <p:spPr>
          <a:xfrm>
            <a:off x="5481758" y="3042630"/>
            <a:ext cx="9286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2AF97D3-5ADA-441E-B119-B46D49515ADF}"/>
              </a:ext>
            </a:extLst>
          </p:cNvPr>
          <p:cNvCxnSpPr/>
          <p:nvPr/>
        </p:nvCxnSpPr>
        <p:spPr>
          <a:xfrm>
            <a:off x="5481758" y="3230197"/>
            <a:ext cx="8570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A90F30-A761-41C4-980B-302B241BE624}"/>
              </a:ext>
            </a:extLst>
          </p:cNvPr>
          <p:cNvSpPr txBox="1"/>
          <p:nvPr/>
        </p:nvSpPr>
        <p:spPr>
          <a:xfrm>
            <a:off x="3069460" y="4890519"/>
            <a:ext cx="4387182" cy="369332"/>
          </a:xfrm>
          <a:prstGeom prst="rect">
            <a:avLst/>
          </a:prstGeom>
          <a:solidFill>
            <a:schemeClr val="accent2">
              <a:lumMod val="75000"/>
            </a:schemeClr>
          </a:solidFill>
        </p:spPr>
        <p:txBody>
          <a:bodyPr wrap="square" rtlCol="0">
            <a:spAutoFit/>
          </a:bodyPr>
          <a:lstStyle/>
          <a:p>
            <a:r>
              <a:rPr lang="en-US" dirty="0"/>
              <a:t>Final </a:t>
            </a:r>
            <a:r>
              <a:rPr lang="en-US" dirty="0" err="1"/>
              <a:t>dataframe</a:t>
            </a:r>
            <a:r>
              <a:rPr lang="en-US" dirty="0"/>
              <a:t> used in analysis shown</a:t>
            </a:r>
          </a:p>
        </p:txBody>
      </p:sp>
      <p:sp>
        <p:nvSpPr>
          <p:cNvPr id="14" name="Rectangle 13">
            <a:extLst>
              <a:ext uri="{FF2B5EF4-FFF2-40B4-BE49-F238E27FC236}">
                <a16:creationId xmlns:a16="http://schemas.microsoft.com/office/drawing/2014/main" id="{CD7C2430-AE23-460E-9503-7F10EEBB5C41}"/>
              </a:ext>
            </a:extLst>
          </p:cNvPr>
          <p:cNvSpPr/>
          <p:nvPr/>
        </p:nvSpPr>
        <p:spPr>
          <a:xfrm>
            <a:off x="100012" y="4158376"/>
            <a:ext cx="10506075" cy="26815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659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577037-87B6-409C-83C2-B3024034AC5B}"/>
              </a:ext>
            </a:extLst>
          </p:cNvPr>
          <p:cNvPicPr>
            <a:picLocks noChangeAspect="1"/>
          </p:cNvPicPr>
          <p:nvPr/>
        </p:nvPicPr>
        <p:blipFill rotWithShape="1">
          <a:blip r:embed="rId2"/>
          <a:srcRect l="15286" t="32639" r="60313" b="11944"/>
          <a:stretch/>
        </p:blipFill>
        <p:spPr>
          <a:xfrm>
            <a:off x="8684722" y="2726816"/>
            <a:ext cx="2974976" cy="3800476"/>
          </a:xfrm>
          <a:prstGeom prst="rect">
            <a:avLst/>
          </a:prstGeom>
        </p:spPr>
      </p:pic>
      <p:pic>
        <p:nvPicPr>
          <p:cNvPr id="2" name="Picture 1">
            <a:extLst>
              <a:ext uri="{FF2B5EF4-FFF2-40B4-BE49-F238E27FC236}">
                <a16:creationId xmlns:a16="http://schemas.microsoft.com/office/drawing/2014/main" id="{D4652674-5B64-492F-82CF-A2CDCCC00C0F}"/>
              </a:ext>
            </a:extLst>
          </p:cNvPr>
          <p:cNvPicPr>
            <a:picLocks noChangeAspect="1"/>
          </p:cNvPicPr>
          <p:nvPr/>
        </p:nvPicPr>
        <p:blipFill rotWithShape="1">
          <a:blip r:embed="rId3"/>
          <a:srcRect l="8672" t="29166" r="25703" b="6805"/>
          <a:stretch/>
        </p:blipFill>
        <p:spPr>
          <a:xfrm>
            <a:off x="171451" y="1647825"/>
            <a:ext cx="8001000" cy="4391025"/>
          </a:xfrm>
          <a:prstGeom prst="rect">
            <a:avLst/>
          </a:prstGeom>
        </p:spPr>
      </p:pic>
      <p:sp>
        <p:nvSpPr>
          <p:cNvPr id="3" name="TextBox 2">
            <a:extLst>
              <a:ext uri="{FF2B5EF4-FFF2-40B4-BE49-F238E27FC236}">
                <a16:creationId xmlns:a16="http://schemas.microsoft.com/office/drawing/2014/main" id="{33C5F61F-F078-4D0F-AD4D-93E56426EC4A}"/>
              </a:ext>
            </a:extLst>
          </p:cNvPr>
          <p:cNvSpPr txBox="1"/>
          <p:nvPr/>
        </p:nvSpPr>
        <p:spPr>
          <a:xfrm>
            <a:off x="171451" y="877264"/>
            <a:ext cx="8001000" cy="646331"/>
          </a:xfrm>
          <a:prstGeom prst="rect">
            <a:avLst/>
          </a:prstGeom>
          <a:solidFill>
            <a:schemeClr val="accent2">
              <a:lumMod val="75000"/>
            </a:schemeClr>
          </a:solidFill>
        </p:spPr>
        <p:txBody>
          <a:bodyPr wrap="square" rtlCol="0">
            <a:spAutoFit/>
          </a:bodyPr>
          <a:lstStyle/>
          <a:p>
            <a:r>
              <a:rPr lang="en-US" dirty="0"/>
              <a:t>Prepare distance and temperature change data for linear regression analysis.  </a:t>
            </a:r>
          </a:p>
        </p:txBody>
      </p:sp>
      <p:sp>
        <p:nvSpPr>
          <p:cNvPr id="4" name="TextBox 3">
            <a:extLst>
              <a:ext uri="{FF2B5EF4-FFF2-40B4-BE49-F238E27FC236}">
                <a16:creationId xmlns:a16="http://schemas.microsoft.com/office/drawing/2014/main" id="{960BDEC3-A545-446D-ACB2-8C8E3BDF1D7B}"/>
              </a:ext>
            </a:extLst>
          </p:cNvPr>
          <p:cNvSpPr txBox="1"/>
          <p:nvPr/>
        </p:nvSpPr>
        <p:spPr>
          <a:xfrm>
            <a:off x="8323871" y="1701312"/>
            <a:ext cx="3696678" cy="923330"/>
          </a:xfrm>
          <a:prstGeom prst="rect">
            <a:avLst/>
          </a:prstGeom>
          <a:solidFill>
            <a:schemeClr val="accent2">
              <a:lumMod val="75000"/>
            </a:schemeClr>
          </a:solidFill>
        </p:spPr>
        <p:txBody>
          <a:bodyPr wrap="square" rtlCol="0">
            <a:spAutoFit/>
          </a:bodyPr>
          <a:lstStyle/>
          <a:p>
            <a:r>
              <a:rPr lang="en-US" dirty="0"/>
              <a:t>Final result is a </a:t>
            </a:r>
            <a:r>
              <a:rPr lang="en-US" dirty="0" err="1"/>
              <a:t>dataframe</a:t>
            </a:r>
            <a:r>
              <a:rPr lang="en-US" dirty="0"/>
              <a:t> with 2 series of data showing distance and change in temperature.</a:t>
            </a:r>
          </a:p>
        </p:txBody>
      </p:sp>
    </p:spTree>
    <p:extLst>
      <p:ext uri="{BB962C8B-B14F-4D97-AF65-F5344CB8AC3E}">
        <p14:creationId xmlns:p14="http://schemas.microsoft.com/office/powerpoint/2010/main" val="2010031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CDDD422-AA7B-4CAA-A4AB-3FB9CB435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25" y="340657"/>
            <a:ext cx="8706970" cy="6347013"/>
          </a:xfrm>
          <a:prstGeom prst="rect">
            <a:avLst/>
          </a:prstGeom>
        </p:spPr>
      </p:pic>
      <p:sp>
        <p:nvSpPr>
          <p:cNvPr id="9" name="Rectangle 8">
            <a:extLst>
              <a:ext uri="{FF2B5EF4-FFF2-40B4-BE49-F238E27FC236}">
                <a16:creationId xmlns:a16="http://schemas.microsoft.com/office/drawing/2014/main" id="{80FF0D10-29F0-41CF-8FCA-9811305AE8EB}"/>
              </a:ext>
            </a:extLst>
          </p:cNvPr>
          <p:cNvSpPr/>
          <p:nvPr/>
        </p:nvSpPr>
        <p:spPr>
          <a:xfrm>
            <a:off x="201147" y="295111"/>
            <a:ext cx="3309939" cy="4330700"/>
          </a:xfrm>
          <a:prstGeom prst="rect">
            <a:avLst/>
          </a:prstGeom>
          <a:solidFill>
            <a:schemeClr val="accent2">
              <a:lumMod val="60000"/>
              <a:lumOff val="40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a:extLst>
              <a:ext uri="{FF2B5EF4-FFF2-40B4-BE49-F238E27FC236}">
                <a16:creationId xmlns:a16="http://schemas.microsoft.com/office/drawing/2014/main" id="{A6448FB1-01C8-4D5E-B58A-0E2690B6E447}"/>
              </a:ext>
            </a:extLst>
          </p:cNvPr>
          <p:cNvGraphicFramePr>
            <a:graphicFrameLocks noChangeAspect="1"/>
          </p:cNvGraphicFramePr>
          <p:nvPr>
            <p:extLst>
              <p:ext uri="{D42A27DB-BD31-4B8C-83A1-F6EECF244321}">
                <p14:modId xmlns:p14="http://schemas.microsoft.com/office/powerpoint/2010/main" val="1283037966"/>
              </p:ext>
            </p:extLst>
          </p:nvPr>
        </p:nvGraphicFramePr>
        <p:xfrm>
          <a:off x="220898" y="313756"/>
          <a:ext cx="3309938" cy="4330700"/>
        </p:xfrm>
        <a:graphic>
          <a:graphicData uri="http://schemas.openxmlformats.org/presentationml/2006/ole">
            <mc:AlternateContent xmlns:mc="http://schemas.openxmlformats.org/markup-compatibility/2006">
              <mc:Choice xmlns:v="urn:schemas-microsoft-com:vml" Requires="v">
                <p:oleObj spid="_x0000_s1042" name="Macro-Enabled Worksheet" r:id="rId4" imgW="1264849" imgH="1653595" progId="Excel.SheetMacroEnabled.12">
                  <p:embed/>
                </p:oleObj>
              </mc:Choice>
              <mc:Fallback>
                <p:oleObj name="Macro-Enabled Worksheet" r:id="rId4" imgW="1264849" imgH="1653595" progId="Excel.SheetMacroEnabled.12">
                  <p:embed/>
                  <p:pic>
                    <p:nvPicPr>
                      <p:cNvPr id="0" name=""/>
                      <p:cNvPicPr/>
                      <p:nvPr/>
                    </p:nvPicPr>
                    <p:blipFill>
                      <a:blip r:embed="rId5"/>
                      <a:stretch>
                        <a:fillRect/>
                      </a:stretch>
                    </p:blipFill>
                    <p:spPr>
                      <a:xfrm>
                        <a:off x="220898" y="313756"/>
                        <a:ext cx="3309938" cy="4330700"/>
                      </a:xfrm>
                      <a:prstGeom prst="rect">
                        <a:avLst/>
                      </a:prstGeom>
                    </p:spPr>
                  </p:pic>
                </p:oleObj>
              </mc:Fallback>
            </mc:AlternateContent>
          </a:graphicData>
        </a:graphic>
      </p:graphicFrame>
    </p:spTree>
    <p:extLst>
      <p:ext uri="{BB962C8B-B14F-4D97-AF65-F5344CB8AC3E}">
        <p14:creationId xmlns:p14="http://schemas.microsoft.com/office/powerpoint/2010/main" val="401024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0" name="Picture 19" descr="A screenshot of a social media post&#10;&#10;Description automatically generated">
            <a:extLst>
              <a:ext uri="{FF2B5EF4-FFF2-40B4-BE49-F238E27FC236}">
                <a16:creationId xmlns:a16="http://schemas.microsoft.com/office/drawing/2014/main" id="{0EB1D338-F6C1-48AD-A79D-6A8130B36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58" y="227870"/>
            <a:ext cx="9146084" cy="6402259"/>
          </a:xfrm>
          <a:prstGeom prst="rect">
            <a:avLst/>
          </a:prstGeom>
        </p:spPr>
      </p:pic>
      <p:sp>
        <p:nvSpPr>
          <p:cNvPr id="17" name="TextBox 16">
            <a:extLst>
              <a:ext uri="{FF2B5EF4-FFF2-40B4-BE49-F238E27FC236}">
                <a16:creationId xmlns:a16="http://schemas.microsoft.com/office/drawing/2014/main" id="{621AB6C3-3934-47E0-B7AC-6F1BCACA4A0F}"/>
              </a:ext>
            </a:extLst>
          </p:cNvPr>
          <p:cNvSpPr txBox="1"/>
          <p:nvPr/>
        </p:nvSpPr>
        <p:spPr>
          <a:xfrm>
            <a:off x="2545976" y="735106"/>
            <a:ext cx="1979773" cy="369332"/>
          </a:xfrm>
          <a:prstGeom prst="rect">
            <a:avLst/>
          </a:prstGeom>
          <a:noFill/>
        </p:spPr>
        <p:txBody>
          <a:bodyPr wrap="none" rtlCol="0">
            <a:spAutoFit/>
          </a:bodyPr>
          <a:lstStyle/>
          <a:p>
            <a:r>
              <a:rPr lang="en-US" dirty="0">
                <a:solidFill>
                  <a:schemeClr val="bg1"/>
                </a:solidFill>
              </a:rPr>
              <a:t>R-squared = 0.24</a:t>
            </a:r>
          </a:p>
        </p:txBody>
      </p:sp>
    </p:spTree>
    <p:extLst>
      <p:ext uri="{BB962C8B-B14F-4D97-AF65-F5344CB8AC3E}">
        <p14:creationId xmlns:p14="http://schemas.microsoft.com/office/powerpoint/2010/main" val="418785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4EAD-D96D-44AB-A46B-84F11196A83D}"/>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511294B0-1E8E-4C69-8F9C-98966EC634A0}"/>
              </a:ext>
            </a:extLst>
          </p:cNvPr>
          <p:cNvSpPr>
            <a:spLocks noGrp="1"/>
          </p:cNvSpPr>
          <p:nvPr>
            <p:ph idx="1"/>
          </p:nvPr>
        </p:nvSpPr>
        <p:spPr>
          <a:xfrm>
            <a:off x="913795" y="2096064"/>
            <a:ext cx="10353762" cy="3968674"/>
          </a:xfrm>
        </p:spPr>
        <p:txBody>
          <a:bodyPr>
            <a:normAutofit fontScale="92500" lnSpcReduction="20000"/>
          </a:bodyPr>
          <a:lstStyle/>
          <a:p>
            <a:r>
              <a:rPr lang="en-US" dirty="0"/>
              <a:t>The average temperature within 30 miles of downtown Kansas City, MO is 0.7 degrees cooler than downtown KC, with a mode of 0.6 degrees cooler and a standard deviation of 0.84.  </a:t>
            </a:r>
          </a:p>
          <a:p>
            <a:r>
              <a:rPr lang="en-US" dirty="0"/>
              <a:t>Temperatures as you travel a distance away from Kansas City, MO decrease slightly the further you are from the city, but with a correlation r squared coefficient of 0.24, there is no true correlation between distance from KC, MO and temperature within the KC metropolitan area.  Distance from KC MO in the KC metropolitan area is not a predicting factor for temperature.</a:t>
            </a:r>
          </a:p>
          <a:p>
            <a:r>
              <a:rPr lang="en-US" dirty="0"/>
              <a:t>Assumptions:  As you travel away from downtown Kansas City, the population density decreases.  I did pull census data for population by zip code and plotted this on a map with temperature data.  However, the visualizations were unclear and time constraints prevented further analysis with this data set.  </a:t>
            </a:r>
          </a:p>
        </p:txBody>
      </p:sp>
    </p:spTree>
    <p:extLst>
      <p:ext uri="{BB962C8B-B14F-4D97-AF65-F5344CB8AC3E}">
        <p14:creationId xmlns:p14="http://schemas.microsoft.com/office/powerpoint/2010/main" val="486580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4838-C61E-4AFA-9C61-654AE70F4A39}"/>
              </a:ext>
            </a:extLst>
          </p:cNvPr>
          <p:cNvSpPr>
            <a:spLocks noGrp="1"/>
          </p:cNvSpPr>
          <p:nvPr>
            <p:ph type="title"/>
          </p:nvPr>
        </p:nvSpPr>
        <p:spPr>
          <a:xfrm>
            <a:off x="913795" y="495300"/>
            <a:ext cx="10353761" cy="1326321"/>
          </a:xfrm>
        </p:spPr>
        <p:txBody>
          <a:bodyPr/>
          <a:lstStyle/>
          <a:p>
            <a:r>
              <a:rPr lang="en-US" dirty="0"/>
              <a:t>Data limitations and Recommendations</a:t>
            </a:r>
          </a:p>
        </p:txBody>
      </p:sp>
      <p:sp>
        <p:nvSpPr>
          <p:cNvPr id="3" name="Content Placeholder 2">
            <a:extLst>
              <a:ext uri="{FF2B5EF4-FFF2-40B4-BE49-F238E27FC236}">
                <a16:creationId xmlns:a16="http://schemas.microsoft.com/office/drawing/2014/main" id="{F1DC81F4-EB73-41CA-9558-49DCD28BE88A}"/>
              </a:ext>
            </a:extLst>
          </p:cNvPr>
          <p:cNvSpPr>
            <a:spLocks noGrp="1"/>
          </p:cNvSpPr>
          <p:nvPr>
            <p:ph idx="1"/>
          </p:nvPr>
        </p:nvSpPr>
        <p:spPr>
          <a:xfrm>
            <a:off x="913795" y="1790700"/>
            <a:ext cx="10353762" cy="4688254"/>
          </a:xfrm>
        </p:spPr>
        <p:txBody>
          <a:bodyPr>
            <a:normAutofit fontScale="85000" lnSpcReduction="20000"/>
          </a:bodyPr>
          <a:lstStyle/>
          <a:p>
            <a:r>
              <a:rPr lang="en-US" dirty="0"/>
              <a:t>Limitations:</a:t>
            </a:r>
          </a:p>
          <a:p>
            <a:pPr lvl="1"/>
            <a:r>
              <a:rPr lang="en-US" dirty="0"/>
              <a:t>Data is limited to Kansas City metro temperatures over the past 5 days.  This is a very narrow scope of data.</a:t>
            </a:r>
          </a:p>
          <a:p>
            <a:r>
              <a:rPr lang="en-US" dirty="0"/>
              <a:t>Recommendations: </a:t>
            </a:r>
          </a:p>
          <a:p>
            <a:pPr lvl="1"/>
            <a:r>
              <a:rPr lang="en-US" dirty="0"/>
              <a:t>I recommend looking at more dates, seasonal trends, and expanding the dataset to investigate other large metropolitan area.</a:t>
            </a:r>
          </a:p>
          <a:p>
            <a:r>
              <a:rPr lang="en-US" dirty="0"/>
              <a:t>Challenges:</a:t>
            </a:r>
          </a:p>
          <a:p>
            <a:pPr lvl="1"/>
            <a:r>
              <a:rPr lang="en-US" dirty="0"/>
              <a:t>Population data:  To address population density, I also queried population data from the census bureau.  Census data was presented by zip code, so I used the latitude and longitude of each zip code to layer population density on a map with temperature markers.  The data was difficult to discern because markers overlapped and covered the population density layer and the population density layer was so compact the data points overlapped a great deal.  </a:t>
            </a:r>
          </a:p>
          <a:p>
            <a:pPr lvl="1"/>
            <a:r>
              <a:rPr lang="en-US" dirty="0"/>
              <a:t>Historical temperature data: I also looked at climate data from the National Oceanic and Atmospheric Administration database.  This showed historical monthly averages from present dating by to the early 1970’s.  However, upon investigation the “average” temperature for each month was derived from the monthly high and monthly low temperatures rather than averaging daily high temperatures.  </a:t>
            </a:r>
            <a:r>
              <a:rPr lang="en-US" dirty="0" err="1"/>
              <a:t>OpenWeather</a:t>
            </a:r>
            <a:r>
              <a:rPr lang="en-US" dirty="0"/>
              <a:t> API historical data requires subscription fees, so I did not use this source to explore historical temperature data.</a:t>
            </a:r>
          </a:p>
        </p:txBody>
      </p:sp>
    </p:spTree>
    <p:extLst>
      <p:ext uri="{BB962C8B-B14F-4D97-AF65-F5344CB8AC3E}">
        <p14:creationId xmlns:p14="http://schemas.microsoft.com/office/powerpoint/2010/main" val="218655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AB5B-8C13-4F51-9C44-08DD9AEED865}"/>
              </a:ext>
            </a:extLst>
          </p:cNvPr>
          <p:cNvSpPr>
            <a:spLocks noGrp="1"/>
          </p:cNvSpPr>
          <p:nvPr>
            <p:ph type="title"/>
          </p:nvPr>
        </p:nvSpPr>
        <p:spPr/>
        <p:txBody>
          <a:bodyPr/>
          <a:lstStyle/>
          <a:p>
            <a:r>
              <a:rPr lang="en-US" dirty="0" err="1"/>
              <a:t>Topic:Unemployment</a:t>
            </a:r>
            <a:r>
              <a:rPr lang="en-US" dirty="0"/>
              <a:t> Rates and Poverty Data</a:t>
            </a:r>
          </a:p>
        </p:txBody>
      </p:sp>
      <p:sp>
        <p:nvSpPr>
          <p:cNvPr id="3" name="Content Placeholder 2">
            <a:extLst>
              <a:ext uri="{FF2B5EF4-FFF2-40B4-BE49-F238E27FC236}">
                <a16:creationId xmlns:a16="http://schemas.microsoft.com/office/drawing/2014/main" id="{3184921D-94EA-442F-9B34-878192294921}"/>
              </a:ext>
            </a:extLst>
          </p:cNvPr>
          <p:cNvSpPr>
            <a:spLocks noGrp="1"/>
          </p:cNvSpPr>
          <p:nvPr>
            <p:ph idx="1"/>
          </p:nvPr>
        </p:nvSpPr>
        <p:spPr/>
        <p:txBody>
          <a:bodyPr>
            <a:normAutofit lnSpcReduction="10000"/>
          </a:bodyPr>
          <a:lstStyle/>
          <a:p>
            <a:r>
              <a:rPr lang="en-US" sz="2800" dirty="0"/>
              <a:t>***Notes to be removed</a:t>
            </a:r>
          </a:p>
          <a:p>
            <a:r>
              <a:rPr lang="en-US" sz="2800" dirty="0"/>
              <a:t>Question</a:t>
            </a:r>
          </a:p>
          <a:p>
            <a:r>
              <a:rPr lang="en-US" sz="2800" dirty="0"/>
              <a:t>Approach</a:t>
            </a:r>
          </a:p>
          <a:p>
            <a:r>
              <a:rPr lang="en-US" sz="2800" dirty="0"/>
              <a:t>Code</a:t>
            </a:r>
          </a:p>
          <a:p>
            <a:r>
              <a:rPr lang="en-US" sz="2800" dirty="0"/>
              <a:t>Visualizations</a:t>
            </a:r>
          </a:p>
          <a:p>
            <a:r>
              <a:rPr lang="en-US" sz="2800" dirty="0"/>
              <a:t>Data Limitations/Challenges/Recommendations</a:t>
            </a:r>
          </a:p>
        </p:txBody>
      </p:sp>
    </p:spTree>
    <p:extLst>
      <p:ext uri="{BB962C8B-B14F-4D97-AF65-F5344CB8AC3E}">
        <p14:creationId xmlns:p14="http://schemas.microsoft.com/office/powerpoint/2010/main" val="2772966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AFDB-D1DA-4A1F-AC95-76668F6ACA9F}"/>
              </a:ext>
            </a:extLst>
          </p:cNvPr>
          <p:cNvSpPr>
            <a:spLocks noGrp="1"/>
          </p:cNvSpPr>
          <p:nvPr>
            <p:ph type="title"/>
          </p:nvPr>
        </p:nvSpPr>
        <p:spPr/>
        <p:txBody>
          <a:bodyPr/>
          <a:lstStyle/>
          <a:p>
            <a:r>
              <a:rPr lang="en-US" dirty="0"/>
              <a:t>Q4</a:t>
            </a:r>
          </a:p>
        </p:txBody>
      </p:sp>
    </p:spTree>
    <p:extLst>
      <p:ext uri="{BB962C8B-B14F-4D97-AF65-F5344CB8AC3E}">
        <p14:creationId xmlns:p14="http://schemas.microsoft.com/office/powerpoint/2010/main" val="2402857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715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AFDB-D1DA-4A1F-AC95-76668F6ACA9F}"/>
              </a:ext>
            </a:extLst>
          </p:cNvPr>
          <p:cNvSpPr>
            <a:spLocks noGrp="1"/>
          </p:cNvSpPr>
          <p:nvPr>
            <p:ph type="title"/>
          </p:nvPr>
        </p:nvSpPr>
        <p:spPr/>
        <p:txBody>
          <a:bodyPr/>
          <a:lstStyle/>
          <a:p>
            <a:r>
              <a:rPr lang="en-US" dirty="0"/>
              <a:t>Q1</a:t>
            </a:r>
          </a:p>
        </p:txBody>
      </p:sp>
    </p:spTree>
    <p:extLst>
      <p:ext uri="{BB962C8B-B14F-4D97-AF65-F5344CB8AC3E}">
        <p14:creationId xmlns:p14="http://schemas.microsoft.com/office/powerpoint/2010/main" val="495000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89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4AFDB-D1DA-4A1F-AC95-76668F6ACA9F}"/>
              </a:ext>
            </a:extLst>
          </p:cNvPr>
          <p:cNvSpPr>
            <a:spLocks noGrp="1"/>
          </p:cNvSpPr>
          <p:nvPr>
            <p:ph type="title"/>
          </p:nvPr>
        </p:nvSpPr>
        <p:spPr/>
        <p:txBody>
          <a:bodyPr/>
          <a:lstStyle/>
          <a:p>
            <a:r>
              <a:rPr lang="en-US" dirty="0"/>
              <a:t>Q2</a:t>
            </a:r>
          </a:p>
        </p:txBody>
      </p:sp>
    </p:spTree>
    <p:extLst>
      <p:ext uri="{BB962C8B-B14F-4D97-AF65-F5344CB8AC3E}">
        <p14:creationId xmlns:p14="http://schemas.microsoft.com/office/powerpoint/2010/main" val="1646058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10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6210-BB30-4811-AB79-A4F3A5AF97F9}"/>
              </a:ext>
            </a:extLst>
          </p:cNvPr>
          <p:cNvSpPr>
            <a:spLocks noGrp="1"/>
          </p:cNvSpPr>
          <p:nvPr>
            <p:ph type="title"/>
          </p:nvPr>
        </p:nvSpPr>
        <p:spPr/>
        <p:txBody>
          <a:bodyPr>
            <a:normAutofit fontScale="90000"/>
          </a:bodyPr>
          <a:lstStyle/>
          <a:p>
            <a:r>
              <a:rPr lang="en-US" dirty="0"/>
              <a:t>Is the temperature of a city metropolitan area hottest downtown?</a:t>
            </a:r>
          </a:p>
        </p:txBody>
      </p:sp>
      <p:sp>
        <p:nvSpPr>
          <p:cNvPr id="3" name="Content Placeholder 2">
            <a:extLst>
              <a:ext uri="{FF2B5EF4-FFF2-40B4-BE49-F238E27FC236}">
                <a16:creationId xmlns:a16="http://schemas.microsoft.com/office/drawing/2014/main" id="{12A04E8E-3698-406A-A503-A65772A7729C}"/>
              </a:ext>
            </a:extLst>
          </p:cNvPr>
          <p:cNvSpPr>
            <a:spLocks noGrp="1"/>
          </p:cNvSpPr>
          <p:nvPr>
            <p:ph idx="1"/>
          </p:nvPr>
        </p:nvSpPr>
        <p:spPr>
          <a:xfrm>
            <a:off x="913795" y="2096064"/>
            <a:ext cx="10353762" cy="4361886"/>
          </a:xfrm>
        </p:spPr>
        <p:txBody>
          <a:bodyPr/>
          <a:lstStyle/>
          <a:p>
            <a:r>
              <a:rPr lang="en-US" dirty="0"/>
              <a:t>Observations made in Sacramento, CA</a:t>
            </a:r>
          </a:p>
          <a:p>
            <a:pPr lvl="1"/>
            <a:r>
              <a:rPr lang="en-US" dirty="0"/>
              <a:t>Downtown temperatures always seemed hotter than surrounding areas.</a:t>
            </a:r>
          </a:p>
          <a:p>
            <a:r>
              <a:rPr lang="en-US" dirty="0"/>
              <a:t>Data Analysis Approach</a:t>
            </a:r>
          </a:p>
          <a:p>
            <a:pPr lvl="1"/>
            <a:r>
              <a:rPr lang="en-US" dirty="0"/>
              <a:t>Focus on Kansas City, MO and the surrounding metropolitan area</a:t>
            </a:r>
          </a:p>
          <a:p>
            <a:pPr lvl="1"/>
            <a:r>
              <a:rPr lang="en-US" dirty="0"/>
              <a:t>Use temperature data from </a:t>
            </a:r>
            <a:r>
              <a:rPr lang="en-US" dirty="0" err="1"/>
              <a:t>OpenWeather</a:t>
            </a:r>
            <a:r>
              <a:rPr lang="en-US" dirty="0"/>
              <a:t> API</a:t>
            </a:r>
          </a:p>
          <a:p>
            <a:pPr lvl="1"/>
            <a:r>
              <a:rPr lang="en-US" dirty="0"/>
              <a:t>Use population data from the Census Bureau</a:t>
            </a:r>
          </a:p>
        </p:txBody>
      </p:sp>
    </p:spTree>
    <p:extLst>
      <p:ext uri="{BB962C8B-B14F-4D97-AF65-F5344CB8AC3E}">
        <p14:creationId xmlns:p14="http://schemas.microsoft.com/office/powerpoint/2010/main" val="1365810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6DDEB1-0E51-40E3-8C36-C0E2AECC7C23}"/>
              </a:ext>
            </a:extLst>
          </p:cNvPr>
          <p:cNvPicPr>
            <a:picLocks noChangeAspect="1"/>
          </p:cNvPicPr>
          <p:nvPr/>
        </p:nvPicPr>
        <p:blipFill rotWithShape="1">
          <a:blip r:embed="rId2"/>
          <a:srcRect l="6095" t="3750" r="11171"/>
          <a:stretch/>
        </p:blipFill>
        <p:spPr>
          <a:xfrm>
            <a:off x="1052512" y="128588"/>
            <a:ext cx="10086975" cy="6600824"/>
          </a:xfrm>
          <a:prstGeom prst="rect">
            <a:avLst/>
          </a:prstGeom>
        </p:spPr>
      </p:pic>
      <p:sp>
        <p:nvSpPr>
          <p:cNvPr id="3" name="TextBox 2">
            <a:extLst>
              <a:ext uri="{FF2B5EF4-FFF2-40B4-BE49-F238E27FC236}">
                <a16:creationId xmlns:a16="http://schemas.microsoft.com/office/drawing/2014/main" id="{D87F12EB-BD79-4461-BBAB-9D68A8854BE2}"/>
              </a:ext>
            </a:extLst>
          </p:cNvPr>
          <p:cNvSpPr txBox="1"/>
          <p:nvPr/>
        </p:nvSpPr>
        <p:spPr>
          <a:xfrm>
            <a:off x="1347702" y="1634869"/>
            <a:ext cx="9496593" cy="1323439"/>
          </a:xfrm>
          <a:prstGeom prst="rect">
            <a:avLst/>
          </a:prstGeom>
          <a:solidFill>
            <a:schemeClr val="accent2"/>
          </a:solidFill>
        </p:spPr>
        <p:txBody>
          <a:bodyPr wrap="square" rtlCol="0">
            <a:spAutoFit/>
          </a:bodyPr>
          <a:lstStyle/>
          <a:p>
            <a:r>
              <a:rPr lang="en-US" sz="4000" b="1" dirty="0"/>
              <a:t>Data source used for gathering temperature data was the Open Weather API</a:t>
            </a:r>
          </a:p>
        </p:txBody>
      </p:sp>
      <p:sp>
        <p:nvSpPr>
          <p:cNvPr id="4" name="Oval 3">
            <a:extLst>
              <a:ext uri="{FF2B5EF4-FFF2-40B4-BE49-F238E27FC236}">
                <a16:creationId xmlns:a16="http://schemas.microsoft.com/office/drawing/2014/main" id="{C0FE4483-8F57-4903-9EA9-E17E1194E96E}"/>
              </a:ext>
            </a:extLst>
          </p:cNvPr>
          <p:cNvSpPr/>
          <p:nvPr/>
        </p:nvSpPr>
        <p:spPr>
          <a:xfrm>
            <a:off x="7474591" y="3087149"/>
            <a:ext cx="2483141" cy="26425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noFill/>
            </a:endParaRPr>
          </a:p>
        </p:txBody>
      </p:sp>
      <p:sp>
        <p:nvSpPr>
          <p:cNvPr id="5" name="Arrow: Right 4">
            <a:extLst>
              <a:ext uri="{FF2B5EF4-FFF2-40B4-BE49-F238E27FC236}">
                <a16:creationId xmlns:a16="http://schemas.microsoft.com/office/drawing/2014/main" id="{BD26E985-7F66-467A-A3E4-B49C3DD74A4D}"/>
              </a:ext>
            </a:extLst>
          </p:cNvPr>
          <p:cNvSpPr/>
          <p:nvPr/>
        </p:nvSpPr>
        <p:spPr>
          <a:xfrm>
            <a:off x="6096000" y="4668269"/>
            <a:ext cx="1929161" cy="55486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 history</a:t>
            </a:r>
          </a:p>
        </p:txBody>
      </p:sp>
    </p:spTree>
    <p:extLst>
      <p:ext uri="{BB962C8B-B14F-4D97-AF65-F5344CB8AC3E}">
        <p14:creationId xmlns:p14="http://schemas.microsoft.com/office/powerpoint/2010/main" val="167443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78ACF7-602F-4C2C-8D05-0591C59B38EC}"/>
              </a:ext>
            </a:extLst>
          </p:cNvPr>
          <p:cNvPicPr>
            <a:picLocks noChangeAspect="1"/>
          </p:cNvPicPr>
          <p:nvPr/>
        </p:nvPicPr>
        <p:blipFill rotWithShape="1">
          <a:blip r:embed="rId2"/>
          <a:srcRect l="17187" t="17639" r="56016" b="1250"/>
          <a:stretch/>
        </p:blipFill>
        <p:spPr>
          <a:xfrm>
            <a:off x="0" y="7815"/>
            <a:ext cx="3267075" cy="5562599"/>
          </a:xfrm>
          <a:prstGeom prst="rect">
            <a:avLst/>
          </a:prstGeom>
        </p:spPr>
      </p:pic>
      <p:pic>
        <p:nvPicPr>
          <p:cNvPr id="3" name="Picture 2">
            <a:extLst>
              <a:ext uri="{FF2B5EF4-FFF2-40B4-BE49-F238E27FC236}">
                <a16:creationId xmlns:a16="http://schemas.microsoft.com/office/drawing/2014/main" id="{13D0FE7A-A308-455C-BB2B-639424F2F996}"/>
              </a:ext>
            </a:extLst>
          </p:cNvPr>
          <p:cNvPicPr>
            <a:picLocks noChangeAspect="1"/>
          </p:cNvPicPr>
          <p:nvPr/>
        </p:nvPicPr>
        <p:blipFill rotWithShape="1">
          <a:blip r:embed="rId3"/>
          <a:srcRect l="17656" t="15694" r="58360"/>
          <a:stretch/>
        </p:blipFill>
        <p:spPr>
          <a:xfrm>
            <a:off x="1633537" y="419100"/>
            <a:ext cx="2924175" cy="5781675"/>
          </a:xfrm>
          <a:prstGeom prst="rect">
            <a:avLst/>
          </a:prstGeom>
        </p:spPr>
      </p:pic>
      <p:pic>
        <p:nvPicPr>
          <p:cNvPr id="4" name="Picture 3">
            <a:extLst>
              <a:ext uri="{FF2B5EF4-FFF2-40B4-BE49-F238E27FC236}">
                <a16:creationId xmlns:a16="http://schemas.microsoft.com/office/drawing/2014/main" id="{67E9A14D-CF67-4037-B824-17069884A6FE}"/>
              </a:ext>
            </a:extLst>
          </p:cNvPr>
          <p:cNvPicPr>
            <a:picLocks noChangeAspect="1"/>
          </p:cNvPicPr>
          <p:nvPr/>
        </p:nvPicPr>
        <p:blipFill rotWithShape="1">
          <a:blip r:embed="rId4"/>
          <a:srcRect l="17734" t="15694" r="56563"/>
          <a:stretch/>
        </p:blipFill>
        <p:spPr>
          <a:xfrm>
            <a:off x="3267075" y="1076324"/>
            <a:ext cx="3133726" cy="5781676"/>
          </a:xfrm>
          <a:prstGeom prst="rect">
            <a:avLst/>
          </a:prstGeom>
        </p:spPr>
      </p:pic>
      <p:pic>
        <p:nvPicPr>
          <p:cNvPr id="5" name="Picture 4">
            <a:extLst>
              <a:ext uri="{FF2B5EF4-FFF2-40B4-BE49-F238E27FC236}">
                <a16:creationId xmlns:a16="http://schemas.microsoft.com/office/drawing/2014/main" id="{4B701586-CC12-4E25-B50B-092366D72824}"/>
              </a:ext>
            </a:extLst>
          </p:cNvPr>
          <p:cNvPicPr>
            <a:picLocks noChangeAspect="1"/>
          </p:cNvPicPr>
          <p:nvPr/>
        </p:nvPicPr>
        <p:blipFill rotWithShape="1">
          <a:blip r:embed="rId5"/>
          <a:srcRect l="18438" t="18889" r="39297"/>
          <a:stretch/>
        </p:blipFill>
        <p:spPr>
          <a:xfrm>
            <a:off x="6905625" y="323851"/>
            <a:ext cx="5153025" cy="5562599"/>
          </a:xfrm>
          <a:prstGeom prst="rect">
            <a:avLst/>
          </a:prstGeom>
        </p:spPr>
      </p:pic>
      <p:sp>
        <p:nvSpPr>
          <p:cNvPr id="6" name="Arrow: Left 5">
            <a:extLst>
              <a:ext uri="{FF2B5EF4-FFF2-40B4-BE49-F238E27FC236}">
                <a16:creationId xmlns:a16="http://schemas.microsoft.com/office/drawing/2014/main" id="{C9D5317D-02A2-4A1E-B225-CDF10BCAB0C2}"/>
              </a:ext>
            </a:extLst>
          </p:cNvPr>
          <p:cNvSpPr/>
          <p:nvPr/>
        </p:nvSpPr>
        <p:spPr>
          <a:xfrm>
            <a:off x="4562475" y="2124074"/>
            <a:ext cx="2209800" cy="54292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Daily </a:t>
            </a:r>
            <a:r>
              <a:rPr lang="en-US" sz="2000" dirty="0"/>
              <a:t>High</a:t>
            </a:r>
            <a:r>
              <a:rPr lang="en-US" dirty="0"/>
              <a:t> Temp</a:t>
            </a:r>
          </a:p>
        </p:txBody>
      </p:sp>
      <p:sp>
        <p:nvSpPr>
          <p:cNvPr id="7" name="Oval 6">
            <a:extLst>
              <a:ext uri="{FF2B5EF4-FFF2-40B4-BE49-F238E27FC236}">
                <a16:creationId xmlns:a16="http://schemas.microsoft.com/office/drawing/2014/main" id="{59BBEDBB-50A0-459F-92AE-049810646F5C}"/>
              </a:ext>
            </a:extLst>
          </p:cNvPr>
          <p:cNvSpPr/>
          <p:nvPr/>
        </p:nvSpPr>
        <p:spPr>
          <a:xfrm>
            <a:off x="3629025" y="2266950"/>
            <a:ext cx="1057275" cy="2571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709F696-3ED3-4FF4-A88A-B3E0B2EA81B6}"/>
              </a:ext>
            </a:extLst>
          </p:cNvPr>
          <p:cNvCxnSpPr/>
          <p:nvPr/>
        </p:nvCxnSpPr>
        <p:spPr>
          <a:xfrm>
            <a:off x="3629025" y="1295401"/>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1B4C97-DE53-4795-ACFC-54C52B771860}"/>
              </a:ext>
            </a:extLst>
          </p:cNvPr>
          <p:cNvCxnSpPr/>
          <p:nvPr/>
        </p:nvCxnSpPr>
        <p:spPr>
          <a:xfrm>
            <a:off x="3686175" y="2028826"/>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536409F-FE6C-41FF-BB78-9AB5EA2859FC}"/>
              </a:ext>
            </a:extLst>
          </p:cNvPr>
          <p:cNvSpPr/>
          <p:nvPr/>
        </p:nvSpPr>
        <p:spPr>
          <a:xfrm>
            <a:off x="7634290" y="2781299"/>
            <a:ext cx="4052885" cy="371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8153D77-A233-4FDA-BDDC-8A2EF859E4BC}"/>
              </a:ext>
            </a:extLst>
          </p:cNvPr>
          <p:cNvSpPr txBox="1"/>
          <p:nvPr/>
        </p:nvSpPr>
        <p:spPr>
          <a:xfrm flipH="1">
            <a:off x="2895600" y="153055"/>
            <a:ext cx="4052412" cy="646331"/>
          </a:xfrm>
          <a:prstGeom prst="rect">
            <a:avLst/>
          </a:prstGeom>
          <a:solidFill>
            <a:schemeClr val="accent2">
              <a:lumMod val="75000"/>
            </a:schemeClr>
          </a:solidFill>
        </p:spPr>
        <p:txBody>
          <a:bodyPr wrap="square" rtlCol="0">
            <a:spAutoFit/>
          </a:bodyPr>
          <a:lstStyle/>
          <a:p>
            <a:r>
              <a:rPr lang="en-US" sz="3600" dirty="0"/>
              <a:t>Open Weather API</a:t>
            </a:r>
          </a:p>
        </p:txBody>
      </p:sp>
      <p:cxnSp>
        <p:nvCxnSpPr>
          <p:cNvPr id="13" name="Straight Connector 12">
            <a:extLst>
              <a:ext uri="{FF2B5EF4-FFF2-40B4-BE49-F238E27FC236}">
                <a16:creationId xmlns:a16="http://schemas.microsoft.com/office/drawing/2014/main" id="{397224F8-6342-48F3-95C3-B4E1C86FCBD4}"/>
              </a:ext>
            </a:extLst>
          </p:cNvPr>
          <p:cNvCxnSpPr/>
          <p:nvPr/>
        </p:nvCxnSpPr>
        <p:spPr>
          <a:xfrm>
            <a:off x="327024" y="1322757"/>
            <a:ext cx="428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06571E-C238-467C-ADA6-9845B88EBD97}"/>
              </a:ext>
            </a:extLst>
          </p:cNvPr>
          <p:cNvCxnSpPr>
            <a:cxnSpLocks/>
          </p:cNvCxnSpPr>
          <p:nvPr/>
        </p:nvCxnSpPr>
        <p:spPr>
          <a:xfrm>
            <a:off x="397363" y="1908909"/>
            <a:ext cx="3504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066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510</TotalTime>
  <Words>690</Words>
  <Application>Microsoft Office PowerPoint</Application>
  <PresentationFormat>Widescreen</PresentationFormat>
  <Paragraphs>56</Paragraphs>
  <Slides>21</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6" baseType="lpstr">
      <vt:lpstr>Arial</vt:lpstr>
      <vt:lpstr>Bookman Old Style</vt:lpstr>
      <vt:lpstr>Rockwell</vt:lpstr>
      <vt:lpstr>Damask</vt:lpstr>
      <vt:lpstr>Macro-Enabled Worksheet</vt:lpstr>
      <vt:lpstr>Great Climates, Big Cities?</vt:lpstr>
      <vt:lpstr>Topic:Unemployment Rates and Poverty Data</vt:lpstr>
      <vt:lpstr>Q1</vt:lpstr>
      <vt:lpstr>PowerPoint Presentation</vt:lpstr>
      <vt:lpstr>Q2</vt:lpstr>
      <vt:lpstr>PowerPoint Presentation</vt:lpstr>
      <vt:lpstr>Is the temperature of a city metropolitan area hottest downtown?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Data limitations and Recommendations</vt:lpstr>
      <vt:lpstr>Q4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Great Climates, Big Cities?</dc:title>
  <dc:creator>Carlee Young</dc:creator>
  <cp:lastModifiedBy>Carlee Young</cp:lastModifiedBy>
  <cp:revision>35</cp:revision>
  <dcterms:created xsi:type="dcterms:W3CDTF">2020-06-10T01:49:14Z</dcterms:created>
  <dcterms:modified xsi:type="dcterms:W3CDTF">2020-06-11T15:43:13Z</dcterms:modified>
</cp:coreProperties>
</file>